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5" r:id="rId3"/>
    <p:sldId id="258" r:id="rId4"/>
    <p:sldId id="259" r:id="rId5"/>
    <p:sldId id="260" r:id="rId6"/>
    <p:sldId id="261" r:id="rId7"/>
    <p:sldId id="269" r:id="rId8"/>
    <p:sldId id="262" r:id="rId9"/>
    <p:sldId id="268" r:id="rId10"/>
    <p:sldId id="264" r:id="rId11"/>
    <p:sldId id="263" r:id="rId12"/>
    <p:sldId id="266" r:id="rId13"/>
    <p:sldId id="267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9B18C-EBDD-4D4F-9763-2C6C67B4B01A}" type="datetimeFigureOut">
              <a:rPr lang="pt-PT" smtClean="0"/>
              <a:t>01/02/2024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CFE2E-F763-41DA-8CD8-837999884C8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77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5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5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0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5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78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3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31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4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1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2/1/2024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1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zCVK-wJ4nY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06087813-B81F-42C4-A0EA-F9078FB61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olor Fill">
            <a:extLst>
              <a:ext uri="{FF2B5EF4-FFF2-40B4-BE49-F238E27FC236}">
                <a16:creationId xmlns:a16="http://schemas.microsoft.com/office/drawing/2014/main" id="{C4B295A1-75D3-4C3B-82E7-C5CFD80A7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9" name="Group 35">
            <a:extLst>
              <a:ext uri="{FF2B5EF4-FFF2-40B4-BE49-F238E27FC236}">
                <a16:creationId xmlns:a16="http://schemas.microsoft.com/office/drawing/2014/main" id="{ED38D1D7-BA30-4FF3-A0CC-9E90BB966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0"/>
            <a:ext cx="5444327" cy="6734640"/>
            <a:chOff x="6744625" y="0"/>
            <a:chExt cx="5444327" cy="6734640"/>
          </a:xfrm>
        </p:grpSpPr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A217CF63-2FBD-4FA2-838C-6287D9F54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Graphic 18">
              <a:extLst>
                <a:ext uri="{FF2B5EF4-FFF2-40B4-BE49-F238E27FC236}">
                  <a16:creationId xmlns:a16="http://schemas.microsoft.com/office/drawing/2014/main" id="{C8F9462C-D125-4450-B35D-6E680DD3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FA1A088-C133-4278-93CD-B7F518F32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Freeform: Shape 39">
              <a:extLst>
                <a:ext uri="{FF2B5EF4-FFF2-40B4-BE49-F238E27FC236}">
                  <a16:creationId xmlns:a16="http://schemas.microsoft.com/office/drawing/2014/main" id="{5731790C-9903-4B27-9B13-F9FFD286D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52849" y="0"/>
              <a:ext cx="1303285" cy="962498"/>
            </a:xfrm>
            <a:custGeom>
              <a:avLst/>
              <a:gdLst>
                <a:gd name="connsiteX0" fmla="*/ 0 w 1303285"/>
                <a:gd name="connsiteY0" fmla="*/ 0 h 962498"/>
                <a:gd name="connsiteX1" fmla="*/ 1303285 w 1303285"/>
                <a:gd name="connsiteY1" fmla="*/ 0 h 962498"/>
                <a:gd name="connsiteX2" fmla="*/ 1298420 w 1303285"/>
                <a:gd name="connsiteY2" fmla="*/ 67508 h 962498"/>
                <a:gd name="connsiteX3" fmla="*/ 651642 w 1303285"/>
                <a:gd name="connsiteY3" fmla="*/ 962498 h 962498"/>
                <a:gd name="connsiteX4" fmla="*/ 4865 w 1303285"/>
                <a:gd name="connsiteY4" fmla="*/ 67508 h 96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285" h="962498">
                  <a:moveTo>
                    <a:pt x="0" y="0"/>
                  </a:moveTo>
                  <a:lnTo>
                    <a:pt x="1303285" y="0"/>
                  </a:lnTo>
                  <a:lnTo>
                    <a:pt x="1298420" y="67508"/>
                  </a:lnTo>
                  <a:cubicBezTo>
                    <a:pt x="1226555" y="570204"/>
                    <a:pt x="651642" y="962498"/>
                    <a:pt x="651642" y="962498"/>
                  </a:cubicBezTo>
                  <a:cubicBezTo>
                    <a:pt x="651642" y="962498"/>
                    <a:pt x="76729" y="570204"/>
                    <a:pt x="4865" y="67508"/>
                  </a:cubicBezTo>
                  <a:close/>
                </a:path>
              </a:pathLst>
            </a:custGeom>
            <a:solidFill>
              <a:schemeClr val="bg2">
                <a:alpha val="3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40">
              <a:extLst>
                <a:ext uri="{FF2B5EF4-FFF2-40B4-BE49-F238E27FC236}">
                  <a16:creationId xmlns:a16="http://schemas.microsoft.com/office/drawing/2014/main" id="{1A25AE1A-8F17-40E6-A1BB-ED8F665B7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5" name="Texture">
            <a:extLst>
              <a:ext uri="{FF2B5EF4-FFF2-40B4-BE49-F238E27FC236}">
                <a16:creationId xmlns:a16="http://schemas.microsoft.com/office/drawing/2014/main" id="{E4B2AF95-7029-4856-9CE4-BBBE8CF80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639F35-9C9D-ACED-1795-D883C7321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76656"/>
            <a:ext cx="5996975" cy="3063240"/>
          </a:xfrm>
        </p:spPr>
        <p:txBody>
          <a:bodyPr>
            <a:normAutofit/>
          </a:bodyPr>
          <a:lstStyle/>
          <a:p>
            <a:r>
              <a:rPr lang="pt-PT" dirty="0"/>
              <a:t>Psicologia e desporto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5DF2A2-8D44-3B1A-F6FE-771354E4B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840480"/>
            <a:ext cx="5996975" cy="2315845"/>
          </a:xfrm>
        </p:spPr>
        <p:txBody>
          <a:bodyPr>
            <a:normAutofit/>
          </a:bodyPr>
          <a:lstStyle/>
          <a:p>
            <a:r>
              <a:rPr lang="pt-PT" dirty="0"/>
              <a:t>Francisco Pessoa 12T3</a:t>
            </a:r>
          </a:p>
        </p:txBody>
      </p:sp>
      <p:pic>
        <p:nvPicPr>
          <p:cNvPr id="5" name="Imagem 4" descr="Uma imagem com páscoa, arte&#10;&#10;Descrição gerada automaticamente">
            <a:extLst>
              <a:ext uri="{FF2B5EF4-FFF2-40B4-BE49-F238E27FC236}">
                <a16:creationId xmlns:a16="http://schemas.microsoft.com/office/drawing/2014/main" id="{2F68366A-79D0-CDC6-B0E7-C53C97A58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316" y="1135173"/>
            <a:ext cx="4748792" cy="4748792"/>
          </a:xfrm>
          <a:custGeom>
            <a:avLst/>
            <a:gdLst/>
            <a:ahLst/>
            <a:cxnLst/>
            <a:rect l="l" t="t" r="r" b="b"/>
            <a:pathLst>
              <a:path w="3129592" h="3129592">
                <a:moveTo>
                  <a:pt x="1564796" y="0"/>
                </a:moveTo>
                <a:cubicBezTo>
                  <a:pt x="2429009" y="0"/>
                  <a:pt x="3129592" y="700583"/>
                  <a:pt x="3129592" y="1564796"/>
                </a:cubicBezTo>
                <a:cubicBezTo>
                  <a:pt x="3129592" y="2429009"/>
                  <a:pt x="2429009" y="3129592"/>
                  <a:pt x="1564796" y="3129592"/>
                </a:cubicBezTo>
                <a:cubicBezTo>
                  <a:pt x="700583" y="3129592"/>
                  <a:pt x="0" y="2429009"/>
                  <a:pt x="0" y="1564796"/>
                </a:cubicBezTo>
                <a:cubicBezTo>
                  <a:pt x="0" y="700583"/>
                  <a:pt x="700583" y="0"/>
                  <a:pt x="156479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52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2A4DF0-03DA-4CBE-8EE8-51932D5F6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3811" y="4034118"/>
            <a:ext cx="3343513" cy="2823882"/>
            <a:chOff x="8276452" y="3495816"/>
            <a:chExt cx="3980868" cy="3362184"/>
          </a:xfrm>
        </p:grpSpPr>
        <p:sp>
          <p:nvSpPr>
            <p:cNvPr id="25" name="Graphic 9">
              <a:extLst>
                <a:ext uri="{FF2B5EF4-FFF2-40B4-BE49-F238E27FC236}">
                  <a16:creationId xmlns:a16="http://schemas.microsoft.com/office/drawing/2014/main" id="{1A81A98D-C769-4C3F-8D1A-476D90A39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76452" y="3495816"/>
              <a:ext cx="2031397" cy="203139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8">
              <a:extLst>
                <a:ext uri="{FF2B5EF4-FFF2-40B4-BE49-F238E27FC236}">
                  <a16:creationId xmlns:a16="http://schemas.microsoft.com/office/drawing/2014/main" id="{9F86444B-E709-4FA7-B54E-AB0431850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522357" y="3738383"/>
              <a:ext cx="1374744" cy="2095182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EACF969-601F-4A19-B0C5-469737680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06276" y="5771958"/>
              <a:ext cx="293699" cy="29369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5EFD3E3-45A4-4EF0-A0F4-2104D6D92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50051" y="5667901"/>
              <a:ext cx="1741682" cy="1190099"/>
            </a:xfrm>
            <a:custGeom>
              <a:avLst/>
              <a:gdLst>
                <a:gd name="connsiteX0" fmla="*/ 688454 w 2606118"/>
                <a:gd name="connsiteY0" fmla="*/ 45 h 1780771"/>
                <a:gd name="connsiteX1" fmla="*/ 2185726 w 2606118"/>
                <a:gd name="connsiteY1" fmla="*/ 493214 h 1780771"/>
                <a:gd name="connsiteX2" fmla="*/ 2604211 w 2606118"/>
                <a:gd name="connsiteY2" fmla="*/ 1304250 h 1780771"/>
                <a:gd name="connsiteX3" fmla="*/ 2606118 w 2606118"/>
                <a:gd name="connsiteY3" fmla="*/ 1313978 h 1780771"/>
                <a:gd name="connsiteX4" fmla="*/ 2606118 w 2606118"/>
                <a:gd name="connsiteY4" fmla="*/ 1780771 h 1780771"/>
                <a:gd name="connsiteX5" fmla="*/ 215846 w 2606118"/>
                <a:gd name="connsiteY5" fmla="*/ 1780771 h 1780771"/>
                <a:gd name="connsiteX6" fmla="*/ 187787 w 2606118"/>
                <a:gd name="connsiteY6" fmla="*/ 1724104 h 1780771"/>
                <a:gd name="connsiteX7" fmla="*/ 49732 w 2606118"/>
                <a:gd name="connsiteY7" fmla="*/ 49732 h 1780771"/>
                <a:gd name="connsiteX8" fmla="*/ 688454 w 2606118"/>
                <a:gd name="connsiteY8" fmla="*/ 45 h 178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6118" h="1780771">
                  <a:moveTo>
                    <a:pt x="688454" y="45"/>
                  </a:moveTo>
                  <a:cubicBezTo>
                    <a:pt x="1159303" y="2313"/>
                    <a:pt x="1785062" y="92550"/>
                    <a:pt x="2185726" y="493214"/>
                  </a:cubicBezTo>
                  <a:cubicBezTo>
                    <a:pt x="2408317" y="715805"/>
                    <a:pt x="2535097" y="1007870"/>
                    <a:pt x="2604211" y="1304250"/>
                  </a:cubicBezTo>
                  <a:lnTo>
                    <a:pt x="2606118" y="1313978"/>
                  </a:lnTo>
                  <a:lnTo>
                    <a:pt x="2606118" y="1780771"/>
                  </a:lnTo>
                  <a:lnTo>
                    <a:pt x="215846" y="1780771"/>
                  </a:lnTo>
                  <a:lnTo>
                    <a:pt x="187787" y="1724104"/>
                  </a:lnTo>
                  <a:cubicBezTo>
                    <a:pt x="-127724" y="989597"/>
                    <a:pt x="49732" y="49732"/>
                    <a:pt x="49732" y="49732"/>
                  </a:cubicBezTo>
                  <a:cubicBezTo>
                    <a:pt x="49732" y="49732"/>
                    <a:pt x="322237" y="-1720"/>
                    <a:pt x="688454" y="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ED27D3-C839-E21E-A67A-71985D2E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94" y="777008"/>
            <a:ext cx="6865563" cy="53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64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0170-CCE7-9A7F-10E4-D1668DD7B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Estratégias e abordagens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CF428E-866F-5709-06E7-AE7EF7F31F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742950" lvl="0" indent="-742950">
              <a:lnSpc>
                <a:spcPct val="107000"/>
              </a:lnSpc>
              <a:spcAft>
                <a:spcPts val="800"/>
              </a:spcAft>
              <a:buAutoNum type="arabicPeriod"/>
              <a:tabLst>
                <a:tab pos="685800" algn="l"/>
              </a:tabLst>
            </a:pP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Reflexão pós-competição;</a:t>
            </a: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  <a:tabLst>
                <a:tab pos="685800" algn="l"/>
              </a:tabLst>
            </a:pP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Aceitação das emoções;</a:t>
            </a:r>
          </a:p>
          <a:p>
            <a:pPr marL="742950" indent="-7429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  <a:tabLst>
                <a:tab pos="685800" algn="l"/>
              </a:tabLst>
            </a:pPr>
            <a:r>
              <a:rPr lang="pt-PT" sz="2000" kern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Foco no processo em vez do resultado;</a:t>
            </a:r>
            <a:endParaRPr lang="pt-PT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0129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2621F5-A4AC-BFB4-556D-97F768738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76656"/>
            <a:ext cx="3277432" cy="3063240"/>
          </a:xfrm>
        </p:spPr>
        <p:txBody>
          <a:bodyPr>
            <a:normAutofit/>
          </a:bodyPr>
          <a:lstStyle/>
          <a:p>
            <a:r>
              <a:rPr lang="pt-PT" dirty="0"/>
              <a:t>Efeito do desporto na Psicologia</a:t>
            </a:r>
          </a:p>
        </p:txBody>
      </p:sp>
      <p:pic>
        <p:nvPicPr>
          <p:cNvPr id="4" name="Imagem 3" descr="Uma imagem com quadro, Cérebro, arte&#10;&#10;Descrição gerada automaticamente">
            <a:extLst>
              <a:ext uri="{FF2B5EF4-FFF2-40B4-BE49-F238E27FC236}">
                <a16:creationId xmlns:a16="http://schemas.microsoft.com/office/drawing/2014/main" id="{92DD64B7-28E6-92F3-32DC-E8581BC8A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8829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007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3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404A68-5931-43D8-B2F1-B632DAC4E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49180" y="-1190"/>
            <a:ext cx="4263283" cy="6859191"/>
            <a:chOff x="7649180" y="-1190"/>
            <a:chExt cx="4263283" cy="685919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39B074-6320-47A6-B37F-11F5C092F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02463" y="453951"/>
              <a:ext cx="608046" cy="6080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Graphic 18">
              <a:extLst>
                <a:ext uri="{FF2B5EF4-FFF2-40B4-BE49-F238E27FC236}">
                  <a16:creationId xmlns:a16="http://schemas.microsoft.com/office/drawing/2014/main" id="{BC943D3E-EE8F-41E2-BAE3-C16E786F9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49180" y="4581409"/>
              <a:ext cx="856614" cy="1305524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1372153-F8F4-4C78-9183-AB99ED32D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66922" y="5224794"/>
              <a:ext cx="439469" cy="4394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53F320-7F87-42E2-826D-DCA61223C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9791" y="-1190"/>
              <a:ext cx="3522672" cy="1501977"/>
            </a:xfrm>
            <a:custGeom>
              <a:avLst/>
              <a:gdLst>
                <a:gd name="connsiteX0" fmla="*/ 0 w 3597981"/>
                <a:gd name="connsiteY0" fmla="*/ 0 h 1501977"/>
                <a:gd name="connsiteX1" fmla="*/ 3597981 w 3597981"/>
                <a:gd name="connsiteY1" fmla="*/ 0 h 1501977"/>
                <a:gd name="connsiteX2" fmla="*/ 3590068 w 3597981"/>
                <a:gd name="connsiteY2" fmla="*/ 51850 h 1501977"/>
                <a:gd name="connsiteX3" fmla="*/ 1810819 w 3597981"/>
                <a:gd name="connsiteY3" fmla="*/ 1501977 h 1501977"/>
                <a:gd name="connsiteX4" fmla="*/ 0 w 3597981"/>
                <a:gd name="connsiteY4" fmla="*/ 1501977 h 150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981" h="1501977">
                  <a:moveTo>
                    <a:pt x="0" y="0"/>
                  </a:moveTo>
                  <a:lnTo>
                    <a:pt x="3597981" y="0"/>
                  </a:lnTo>
                  <a:lnTo>
                    <a:pt x="3590068" y="51850"/>
                  </a:lnTo>
                  <a:cubicBezTo>
                    <a:pt x="3420721" y="879443"/>
                    <a:pt x="2688479" y="1501977"/>
                    <a:pt x="1810819" y="1501977"/>
                  </a:cubicBezTo>
                  <a:lnTo>
                    <a:pt x="0" y="1501977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C73C35A-A029-4C6C-BECB-D73FCEC26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88140" y="5358010"/>
              <a:ext cx="3597678" cy="1499991"/>
            </a:xfrm>
            <a:custGeom>
              <a:avLst/>
              <a:gdLst>
                <a:gd name="connsiteX0" fmla="*/ 1786859 w 3597678"/>
                <a:gd name="connsiteY0" fmla="*/ 0 h 1499991"/>
                <a:gd name="connsiteX1" fmla="*/ 3597678 w 3597678"/>
                <a:gd name="connsiteY1" fmla="*/ 0 h 1499991"/>
                <a:gd name="connsiteX2" fmla="*/ 3597678 w 3597678"/>
                <a:gd name="connsiteY2" fmla="*/ 1499991 h 1499991"/>
                <a:gd name="connsiteX3" fmla="*/ 0 w 3597678"/>
                <a:gd name="connsiteY3" fmla="*/ 1499991 h 1499991"/>
                <a:gd name="connsiteX4" fmla="*/ 7610 w 3597678"/>
                <a:gd name="connsiteY4" fmla="*/ 1450127 h 1499991"/>
                <a:gd name="connsiteX5" fmla="*/ 1786859 w 3597678"/>
                <a:gd name="connsiteY5" fmla="*/ 0 h 14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7678" h="1499991">
                  <a:moveTo>
                    <a:pt x="1786859" y="0"/>
                  </a:moveTo>
                  <a:lnTo>
                    <a:pt x="3597678" y="0"/>
                  </a:lnTo>
                  <a:lnTo>
                    <a:pt x="3597678" y="1499991"/>
                  </a:lnTo>
                  <a:lnTo>
                    <a:pt x="0" y="1499991"/>
                  </a:lnTo>
                  <a:lnTo>
                    <a:pt x="7610" y="1450127"/>
                  </a:lnTo>
                  <a:cubicBezTo>
                    <a:pt x="176957" y="622534"/>
                    <a:pt x="909198" y="0"/>
                    <a:pt x="178685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Graphic 9">
              <a:extLst>
                <a:ext uri="{FF2B5EF4-FFF2-40B4-BE49-F238E27FC236}">
                  <a16:creationId xmlns:a16="http://schemas.microsoft.com/office/drawing/2014/main" id="{1F17AF78-D785-4C1C-B823-1B0A9F422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9791" y="1693710"/>
              <a:ext cx="3496027" cy="349602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5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3E2611-4C5C-31DA-855B-971469319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758952"/>
            <a:ext cx="6943725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Benefícios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1D21CA-1664-2D1F-B1E1-25B3FD871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286000"/>
            <a:ext cx="6943725" cy="4311748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Melhoria da Função Cognitiva;</a:t>
            </a:r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Libertação de Neurotransmissores;</a:t>
            </a:r>
            <a:endParaRPr lang="en-US" sz="2000" dirty="0"/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Crescimento de novas Células Cerebrais;</a:t>
            </a:r>
            <a:endParaRPr lang="en-US" sz="2000" dirty="0"/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Redução do stress e </a:t>
            </a:r>
            <a:r>
              <a:rPr lang="en-US" sz="2000" b="1" dirty="0"/>
              <a:t>a</a:t>
            </a:r>
            <a:r>
              <a:rPr lang="en-US" sz="2000" b="1" dirty="0">
                <a:effectLst/>
              </a:rPr>
              <a:t>nsiedade;</a:t>
            </a:r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Aumento do Volume Cerebral;</a:t>
            </a:r>
            <a:endParaRPr lang="en-US" sz="2000" dirty="0">
              <a:effectLst/>
            </a:endParaRPr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Melhoria da Qualidade do Sono;</a:t>
            </a:r>
            <a:endParaRPr lang="en-US" sz="2000" dirty="0"/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Prevenção de Doenças Neurodegenerativas;</a:t>
            </a:r>
            <a:endParaRPr lang="en-US" sz="2000" dirty="0"/>
          </a:p>
          <a:p>
            <a:pPr marL="342900"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</a:rPr>
              <a:t>Melhoria na Concentração e Desempenho Escolar.</a:t>
            </a:r>
            <a:endParaRPr lang="en-US" sz="2000" dirty="0">
              <a:effectLst/>
            </a:endParaRPr>
          </a:p>
          <a:p>
            <a:pPr indent="-2286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Graphic 6" descr="Upward trend">
            <a:extLst>
              <a:ext uri="{FF2B5EF4-FFF2-40B4-BE49-F238E27FC236}">
                <a16:creationId xmlns:a16="http://schemas.microsoft.com/office/drawing/2014/main" id="{888834AE-E6A5-0E2F-FEA8-59CE6213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0228" y="2201131"/>
            <a:ext cx="2396444" cy="23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6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960C1D-2F47-58AA-6F83-988941D68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76656"/>
            <a:ext cx="3277432" cy="3063240"/>
          </a:xfrm>
        </p:spPr>
        <p:txBody>
          <a:bodyPr>
            <a:normAutofit/>
          </a:bodyPr>
          <a:lstStyle/>
          <a:p>
            <a:r>
              <a:rPr lang="pt-PT" sz="4600"/>
              <a:t>Influência da Psicologia no desporto</a:t>
            </a:r>
          </a:p>
        </p:txBody>
      </p:sp>
      <p:pic>
        <p:nvPicPr>
          <p:cNvPr id="5" name="Imagem 4" descr="Uma imagem com desenho, arte, círculo&#10;&#10;Descrição gerada automaticamente">
            <a:extLst>
              <a:ext uri="{FF2B5EF4-FFF2-40B4-BE49-F238E27FC236}">
                <a16:creationId xmlns:a16="http://schemas.microsoft.com/office/drawing/2014/main" id="{B0AE9432-FDDD-4225-4DBE-9F8AC0834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5445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699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A4E86-FC0D-852C-2C45-83D545FDCD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pt-PT" sz="1800" b="1" u="none" strike="noStrike" dirty="0">
                <a:solidFill>
                  <a:srgbClr val="37415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b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PT" dirty="0">
                <a:effectLst/>
                <a:latin typeface="+mn-lt"/>
                <a:ea typeface="Times New Roman" panose="02020603050405020304" pitchFamily="18" charset="0"/>
              </a:rPr>
              <a:t>Dimensões chave de uma boa mente desportiva:</a:t>
            </a:r>
            <a:b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545DFB-AAA8-29BE-7DB9-A14532934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PT" sz="2000" dirty="0"/>
              <a:t>Autoconfiança;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Controlo emocional;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Concentração e foco;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Resiliência e Aprendizagem com o erro;</a:t>
            </a:r>
          </a:p>
        </p:txBody>
      </p:sp>
    </p:spTree>
    <p:extLst>
      <p:ext uri="{BB962C8B-B14F-4D97-AF65-F5344CB8AC3E}">
        <p14:creationId xmlns:p14="http://schemas.microsoft.com/office/powerpoint/2010/main" val="412578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Graphic 9">
            <a:extLst>
              <a:ext uri="{FF2B5EF4-FFF2-40B4-BE49-F238E27FC236}">
                <a16:creationId xmlns:a16="http://schemas.microsoft.com/office/drawing/2014/main" id="{1B8F0E52-7B96-44E2-BC48-F2D2BAC4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112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5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27E0B9-43A6-150D-8F74-507BCEC12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76656"/>
            <a:ext cx="4597559" cy="3063240"/>
          </a:xfrm>
        </p:spPr>
        <p:txBody>
          <a:bodyPr>
            <a:normAutofit/>
          </a:bodyPr>
          <a:lstStyle/>
          <a:p>
            <a:r>
              <a:rPr lang="pt-PT" dirty="0"/>
              <a:t>Autoconfiança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0F4921-40C2-543C-C76C-175AEE2E2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3840480"/>
            <a:ext cx="4597559" cy="2315845"/>
          </a:xfrm>
        </p:spPr>
        <p:txBody>
          <a:bodyPr>
            <a:normAutofit/>
          </a:bodyPr>
          <a:lstStyle/>
          <a:p>
            <a:br>
              <a:rPr lang="pt-PT" sz="1900"/>
            </a:br>
            <a:r>
              <a:rPr lang="pt-PT" sz="1900"/>
              <a:t> </a:t>
            </a:r>
          </a:p>
          <a:p>
            <a:endParaRPr lang="pt-PT" sz="1900" b="1">
              <a:latin typeface="Söhne"/>
            </a:endParaRPr>
          </a:p>
          <a:p>
            <a:endParaRPr lang="pt-PT" sz="1900" b="1">
              <a:latin typeface="Söhne"/>
            </a:endParaRPr>
          </a:p>
          <a:p>
            <a:r>
              <a:rPr lang="pt-PT" sz="1900" b="1">
                <a:latin typeface="Söhne"/>
              </a:rPr>
              <a:t>Cristiano Ronaldo </a:t>
            </a:r>
            <a:r>
              <a:rPr lang="pt-PT" sz="1900">
                <a:latin typeface="Söhne"/>
              </a:rPr>
              <a:t>– “Na minha profissão eu sou o melhor, até posso não ser, mas na minha cabeça: Eu sou o melhor.”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6B8F2A-01D3-1465-0BB8-025F56B2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82" y="1242584"/>
            <a:ext cx="3707472" cy="46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2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Graphic 9">
            <a:extLst>
              <a:ext uri="{FF2B5EF4-FFF2-40B4-BE49-F238E27FC236}">
                <a16:creationId xmlns:a16="http://schemas.microsoft.com/office/drawing/2014/main" id="{1B8F0E52-7B96-44E2-BC48-F2D2BAC4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112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7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2C2296-B55B-DA97-0116-04815A5B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323784"/>
            <a:ext cx="4597559" cy="3063240"/>
          </a:xfrm>
        </p:spPr>
        <p:txBody>
          <a:bodyPr>
            <a:normAutofit/>
          </a:bodyPr>
          <a:lstStyle/>
          <a:p>
            <a:r>
              <a:rPr lang="pt-PT" dirty="0"/>
              <a:t>Controlo emocional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7F7D128-3AFB-820D-C1F6-43BD55919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48" y="2256346"/>
            <a:ext cx="4634341" cy="26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9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8B87F7-33D4-9F1E-B9E6-EECE05B5F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583" y="1924818"/>
            <a:ext cx="5859787" cy="2824981"/>
          </a:xfrm>
        </p:spPr>
        <p:txBody>
          <a:bodyPr>
            <a:normAutofit/>
          </a:bodyPr>
          <a:lstStyle/>
          <a:p>
            <a:pPr algn="ctr"/>
            <a:r>
              <a:rPr lang="pt-PT" sz="6000" dirty="0"/>
              <a:t>Concentração e Foco</a:t>
            </a:r>
          </a:p>
        </p:txBody>
      </p:sp>
    </p:spTree>
    <p:extLst>
      <p:ext uri="{BB962C8B-B14F-4D97-AF65-F5344CB8AC3E}">
        <p14:creationId xmlns:p14="http://schemas.microsoft.com/office/powerpoint/2010/main" val="2537068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pessoa, vestuário, desporto, desporto atlético&#10;&#10;Descrição gerada automaticamente">
            <a:extLst>
              <a:ext uri="{FF2B5EF4-FFF2-40B4-BE49-F238E27FC236}">
                <a16:creationId xmlns:a16="http://schemas.microsoft.com/office/drawing/2014/main" id="{98C30FBB-236D-F361-C57B-2200BB884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r="7793" b="6362"/>
          <a:stretch/>
        </p:blipFill>
        <p:spPr>
          <a:xfrm>
            <a:off x="525195" y="660399"/>
            <a:ext cx="5570806" cy="2768601"/>
          </a:xfrm>
          <a:prstGeom prst="rect">
            <a:avLst/>
          </a:prstGeom>
        </p:spPr>
      </p:pic>
      <p:pic>
        <p:nvPicPr>
          <p:cNvPr id="5" name="Imagem 4" descr="Uma imagem com sapatos, vestuário, captura de ecrã, pessoa&#10;&#10;Descrição gerada automaticamente">
            <a:extLst>
              <a:ext uri="{FF2B5EF4-FFF2-40B4-BE49-F238E27FC236}">
                <a16:creationId xmlns:a16="http://schemas.microsoft.com/office/drawing/2014/main" id="{5A854B8D-6F2F-EDA8-BDB6-9F57BC8D1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5215" b="3423"/>
          <a:stretch/>
        </p:blipFill>
        <p:spPr>
          <a:xfrm>
            <a:off x="525194" y="3703671"/>
            <a:ext cx="5570806" cy="2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Graphic 9">
            <a:extLst>
              <a:ext uri="{FF2B5EF4-FFF2-40B4-BE49-F238E27FC236}">
                <a16:creationId xmlns:a16="http://schemas.microsoft.com/office/drawing/2014/main" id="{1B8F0E52-7B96-44E2-BC48-F2D2BAC4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112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9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B02FA0-F15E-19EF-0021-48F1AF695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676656"/>
            <a:ext cx="4597559" cy="3063240"/>
          </a:xfrm>
        </p:spPr>
        <p:txBody>
          <a:bodyPr>
            <a:normAutofit/>
          </a:bodyPr>
          <a:lstStyle/>
          <a:p>
            <a:r>
              <a:rPr lang="pt-PT" dirty="0"/>
              <a:t>Resiliência e Aprendizagem com o erro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A5CE92-450E-6503-91E1-99FA3921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448" y="2013043"/>
            <a:ext cx="4634341" cy="309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4FE0A-F9D2-BB85-A189-29C88365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ED4A130-D7D6-8CAA-8FB5-415B0DD9A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Multimédia Online 6" title="THE SECRET OF MICHAEL JORDAN'S SUCCESS (his mindset) #Shorts">
            <a:hlinkClick r:id="" action="ppaction://media"/>
            <a:extLst>
              <a:ext uri="{FF2B5EF4-FFF2-40B4-BE49-F238E27FC236}">
                <a16:creationId xmlns:a16="http://schemas.microsoft.com/office/drawing/2014/main" id="{C92B600F-005B-766B-102B-C9AA5CA82C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78"/>
            <a:ext cx="12192000" cy="68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1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147</Words>
  <Application>Microsoft Office PowerPoint</Application>
  <PresentationFormat>Ecrã Panorâmico</PresentationFormat>
  <Paragraphs>30</Paragraphs>
  <Slides>13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19" baseType="lpstr">
      <vt:lpstr>Arial</vt:lpstr>
      <vt:lpstr>Calibri</vt:lpstr>
      <vt:lpstr>Gill Sans Nova</vt:lpstr>
      <vt:lpstr>Söhne</vt:lpstr>
      <vt:lpstr>Times New Roman</vt:lpstr>
      <vt:lpstr>TropicVTI</vt:lpstr>
      <vt:lpstr>Psicologia e desporto</vt:lpstr>
      <vt:lpstr>Influência da Psicologia no desporto</vt:lpstr>
      <vt:lpstr>  Dimensões chave de uma boa mente desportiva: </vt:lpstr>
      <vt:lpstr>Autoconfiança</vt:lpstr>
      <vt:lpstr>Controlo emocional</vt:lpstr>
      <vt:lpstr>Concentração e Foco</vt:lpstr>
      <vt:lpstr>Apresentação do PowerPoint</vt:lpstr>
      <vt:lpstr>Resiliência e Aprendizagem com o erro</vt:lpstr>
      <vt:lpstr>Apresentação do PowerPoint</vt:lpstr>
      <vt:lpstr>Apresentação do PowerPoint</vt:lpstr>
      <vt:lpstr>Estratégias e abordagens</vt:lpstr>
      <vt:lpstr>Efeito do desporto na Psicologia</vt:lpstr>
      <vt:lpstr>Benefícios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Influência da Psicologia no desporto</dc:title>
  <dc:creator>Francisco Pessoa</dc:creator>
  <cp:lastModifiedBy>Kiko Pessoa</cp:lastModifiedBy>
  <cp:revision>2</cp:revision>
  <dcterms:created xsi:type="dcterms:W3CDTF">2024-01-31T19:52:54Z</dcterms:created>
  <dcterms:modified xsi:type="dcterms:W3CDTF">2024-02-01T23:00:11Z</dcterms:modified>
</cp:coreProperties>
</file>